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66" r:id="rId5"/>
    <p:sldId id="334" r:id="rId6"/>
    <p:sldId id="1748" r:id="rId7"/>
    <p:sldId id="1738" r:id="rId8"/>
    <p:sldId id="1750" r:id="rId9"/>
    <p:sldId id="1749" r:id="rId10"/>
    <p:sldId id="268" r:id="rId11"/>
    <p:sldId id="261" r:id="rId12"/>
    <p:sldId id="262" r:id="rId13"/>
    <p:sldId id="263" r:id="rId14"/>
    <p:sldId id="258" r:id="rId15"/>
    <p:sldId id="259" r:id="rId16"/>
    <p:sldId id="264" r:id="rId17"/>
    <p:sldId id="1752" r:id="rId18"/>
    <p:sldId id="175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2" d="100"/>
          <a:sy n="62" d="100"/>
        </p:scale>
        <p:origin x="840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DAB14-2E60-4A02-B831-552881EE92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7A493B-35AB-40D5-92EB-063D082E4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8DA1F-B512-4269-B569-D3629F8B2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181A-DFDE-481F-8358-C98DB7A75658}" type="datetimeFigureOut">
              <a:rPr lang="en-GB" smtClean="0"/>
              <a:t>27/11/2020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FF927-4810-4E58-A5AD-277A8B57E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980AB-00A7-43A3-84C4-1DD2206CB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63D6-EC82-4E01-BA2B-69E4939B3B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494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9BFFC-4406-449B-9989-2ED4F70F3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7A5DD8-B025-4910-82FD-07F9FED3A7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61DF67-6C0E-40AF-A42C-58931AEA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181A-DFDE-481F-8358-C98DB7A75658}" type="datetimeFigureOut">
              <a:rPr lang="en-GB" smtClean="0"/>
              <a:t>27/11/2020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378F56-AA3B-4CAE-A8CF-E1FBA4945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00CBC-C939-41A3-A047-8DC98012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63D6-EC82-4E01-BA2B-69E4939B3B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736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1E1EB5-65C2-4E50-B9AB-D70200C51E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13B9DD-8551-4DC2-A4B2-6BEB3BB306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C2FCC-D372-4DF0-A759-4B8D64AB6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181A-DFDE-481F-8358-C98DB7A75658}" type="datetimeFigureOut">
              <a:rPr lang="en-GB" smtClean="0"/>
              <a:t>27/11/2020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491D0-A980-4CA9-93D6-E55AF64C2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D5B1D-B3C0-4411-9C2F-A1A1BC167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63D6-EC82-4E01-BA2B-69E4939B3B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879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531E7-C6B2-435A-9B77-E7D65B3D8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E87EB-5B64-407E-A352-419595C98A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9800C-4D85-4090-8B9F-A4629154F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181A-DFDE-481F-8358-C98DB7A75658}" type="datetimeFigureOut">
              <a:rPr lang="en-GB" smtClean="0"/>
              <a:t>27/11/2020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CD501-4F45-49FA-B510-84818BFAE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412CF-52A6-4100-8D9B-5093D6CD0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63D6-EC82-4E01-BA2B-69E4939B3B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424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05AD8-3136-48FE-926D-F0D706F87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2E9A41-971B-4D0F-A7FE-1E2612B02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47FCD-571E-48D4-BD8D-F3451B202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181A-DFDE-481F-8358-C98DB7A75658}" type="datetimeFigureOut">
              <a:rPr lang="en-GB" smtClean="0"/>
              <a:t>27/11/2020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0CF26-94A2-4B54-90FA-4D214E3CD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34392-326D-414B-AC02-86E728051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63D6-EC82-4E01-BA2B-69E4939B3B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246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D276-E597-4D35-9D9C-EF3AC968F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F7BF7-0605-4F72-91F4-7F5227B013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FA5301-0E9B-4C20-B0AF-6D765427D4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F1EB2F-D389-448B-BD3E-AF55E0BF6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181A-DFDE-481F-8358-C98DB7A75658}" type="datetimeFigureOut">
              <a:rPr lang="en-GB" smtClean="0"/>
              <a:t>27/11/2020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4617F4-A6FB-442E-A420-4FF299BDA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8FDD03-5007-47EB-BF4B-572CBABFF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63D6-EC82-4E01-BA2B-69E4939B3B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654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30360-E43F-492E-AA05-65E6516F2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FDD43-6C8B-4044-A9AD-FA6B211B8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D298B4-DDC1-4B66-AC6D-3A5974A3C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4A4732-78EE-46E0-A795-31D05241EE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93EB28-BB99-4BA5-A4BD-A79C51DF5C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A63C92-C72E-4111-AC64-BCD144A8D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181A-DFDE-481F-8358-C98DB7A75658}" type="datetimeFigureOut">
              <a:rPr lang="en-GB" smtClean="0"/>
              <a:t>27/11/2020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6C379F-368C-4AAA-B678-CD2711E00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7179B9-47B6-4455-8BA3-AC0D2F3BB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63D6-EC82-4E01-BA2B-69E4939B3B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67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AAD3-32DE-4D44-AAF3-E319D7631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DD22A9-E08C-4F7A-BDCB-0059628A9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181A-DFDE-481F-8358-C98DB7A75658}" type="datetimeFigureOut">
              <a:rPr lang="en-GB" smtClean="0"/>
              <a:t>27/11/2020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108D7E-4F71-4419-94A3-A2D394BDE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8E9AE6-C8DE-4E01-89CE-D443849E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63D6-EC82-4E01-BA2B-69E4939B3B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66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9683DF-6480-4727-B678-EAFD222BC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181A-DFDE-481F-8358-C98DB7A75658}" type="datetimeFigureOut">
              <a:rPr lang="en-GB" smtClean="0"/>
              <a:t>27/11/2020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414B84-B7B7-4F78-80AB-CDFC6AE17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3617D-15C3-4E15-938E-B1B840803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63D6-EC82-4E01-BA2B-69E4939B3B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12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B512B-3622-471F-A6FC-3C0DFEDB7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F65E4-D6C2-4270-972B-34FCD631F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AF93D6-4FA3-4104-9475-ACB668349D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7D853D-17DA-48BF-8CBB-C19E8A338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181A-DFDE-481F-8358-C98DB7A75658}" type="datetimeFigureOut">
              <a:rPr lang="en-GB" smtClean="0"/>
              <a:t>27/11/2020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3FAED6-0A92-4A0A-9035-0F914D354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C0F5C-087F-497B-9782-5AED87385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63D6-EC82-4E01-BA2B-69E4939B3B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625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4C7C2-83E1-4EBB-BDC3-501B9A9A9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6ECFF9-3754-49D8-A546-C9CF85B7A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FE857C-CCA0-4449-8F23-7575FE94D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6D520-1120-4D98-91C1-03D4AA412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181A-DFDE-481F-8358-C98DB7A75658}" type="datetimeFigureOut">
              <a:rPr lang="en-GB" smtClean="0"/>
              <a:t>27/11/2020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819DDB-00B5-45A2-9472-8AAEB31A4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7BA91-646B-4DA0-8F97-CE790CE5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63D6-EC82-4E01-BA2B-69E4939B3B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335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1495C9-C5FD-4276-AFEE-8F8A14F86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A1B60-6E87-4D93-9288-A8EE11CD0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D585C9-FA85-4582-B7F6-59C7FEB6DE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7181A-DFDE-481F-8358-C98DB7A75658}" type="datetimeFigureOut">
              <a:rPr lang="en-GB" smtClean="0"/>
              <a:t>27/11/2020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3968C-969F-4193-A492-6774B74874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7864D-9DFA-4C54-B2C2-907B3E4DC8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163D6-EC82-4E01-BA2B-69E4939B3B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270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D3A5A-E5B1-407F-81AC-F14B747A96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Migraine as a TIA mimic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866928-E2D3-4320-A1AD-F29DCC6977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Mark Weatherall</a:t>
            </a:r>
          </a:p>
          <a:p>
            <a:r>
              <a:rPr lang="en-GB" dirty="0"/>
              <a:t>Consultant Neurologist, Stoke Mandeville Hospital, Buckinghamshire</a:t>
            </a:r>
          </a:p>
          <a:p>
            <a:r>
              <a:rPr lang="en-GB" dirty="0"/>
              <a:t>Chair, British Association for the Study of Headache</a:t>
            </a:r>
          </a:p>
        </p:txBody>
      </p:sp>
    </p:spTree>
    <p:extLst>
      <p:ext uri="{BB962C8B-B14F-4D97-AF65-F5344CB8AC3E}">
        <p14:creationId xmlns:p14="http://schemas.microsoft.com/office/powerpoint/2010/main" val="1854191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28A97-8F21-4380-AE06-17CFA698C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Cortical spreading depression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D81E63-6E34-41D8-BBCB-7352AD101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53" y="1864304"/>
            <a:ext cx="4860209" cy="4507843"/>
          </a:xfrm>
          <a:prstGeom prst="rect">
            <a:avLst/>
          </a:prstGeom>
          <a:noFill/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E59EF9B-65AF-41D6-A08D-0EC313B026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936" y="3685919"/>
            <a:ext cx="5181094" cy="261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AA51E8-D4DB-490B-B365-50E8C5DE504D}"/>
              </a:ext>
            </a:extLst>
          </p:cNvPr>
          <p:cNvSpPr txBox="1"/>
          <p:nvPr/>
        </p:nvSpPr>
        <p:spPr>
          <a:xfrm>
            <a:off x="6453936" y="2428101"/>
            <a:ext cx="5118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Cortical spreading depression seen using intrinsic optical signal imaging in </a:t>
            </a:r>
            <a:r>
              <a:rPr lang="en-GB" dirty="0" err="1"/>
              <a:t>gyrencephalic</a:t>
            </a:r>
            <a:r>
              <a:rPr lang="en-GB" dirty="0"/>
              <a:t> brain. Speed 50x. From Santos E et al. </a:t>
            </a:r>
            <a:r>
              <a:rPr lang="en-GB" i="1" dirty="0"/>
              <a:t>Neuroimage</a:t>
            </a:r>
            <a:r>
              <a:rPr lang="en-GB" dirty="0"/>
              <a:t> 2014.</a:t>
            </a:r>
          </a:p>
        </p:txBody>
      </p:sp>
    </p:spTree>
    <p:extLst>
      <p:ext uri="{BB962C8B-B14F-4D97-AF65-F5344CB8AC3E}">
        <p14:creationId xmlns:p14="http://schemas.microsoft.com/office/powerpoint/2010/main" val="1927092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215B8-ED07-45CF-A2A3-8F82D14DE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do we diagnose migraine with aura?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B1A563-3978-4E6D-B523-57077EB0E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976" y="2439367"/>
            <a:ext cx="6932274" cy="349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3C5D1-FF1C-4D44-9EFD-7793EB147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ICHD-3 diagnostic criteria for MO &amp; 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A27AA1-1BBE-4CAD-98BA-8E69629C4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966" y="1995637"/>
            <a:ext cx="4114442" cy="38058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818E1D-1A09-41A4-81D0-860BAF24B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1995638"/>
            <a:ext cx="3851188" cy="441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33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F90DB-EFE7-48A1-A4A3-3576118C4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12405"/>
          </a:xfrm>
        </p:spPr>
        <p:txBody>
          <a:bodyPr/>
          <a:lstStyle/>
          <a:p>
            <a:r>
              <a:rPr lang="en-GB" dirty="0"/>
              <a:t>ICHD-3 criteria for migraine with brainstem aura (‘basilar’) &amp; hemiplegic migraine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AF079C-C0F1-4C79-A075-730E19586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512" y="2523655"/>
            <a:ext cx="4169320" cy="34049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14FB7B-3EAB-4B6D-A647-DAE430FB0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23655"/>
            <a:ext cx="4211936" cy="16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6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4718C-7CD6-4642-8A94-B942E020D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can we distinguish migraine from TIA?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28ABA0-A493-4200-8F02-458C8E9EE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386" y="2103392"/>
            <a:ext cx="8561838" cy="351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27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D595C-A3AE-40AD-96A1-EBFA84385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Can we use ICHD-3 for TIA vs migraine?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34A30-0258-4DF8-9AB2-090C09D73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120 patients presenting to Russian hospital with TIA, evaluated within 24 hours of event</a:t>
            </a:r>
          </a:p>
          <a:p>
            <a:pPr lvl="1"/>
            <a:r>
              <a:rPr lang="en-GB" dirty="0"/>
              <a:t>TIA defined as new symptomatic neurological deterioration lasting &lt;24 hrs with no new infarction on neuroimaging</a:t>
            </a:r>
          </a:p>
          <a:p>
            <a:r>
              <a:rPr lang="en-GB" dirty="0"/>
              <a:t>patients submitted to testing of proposed versions of ICHD-3</a:t>
            </a:r>
            <a:r>
              <a:rPr lang="el-GR" dirty="0"/>
              <a:t>β</a:t>
            </a:r>
            <a:r>
              <a:rPr lang="en-GB" dirty="0"/>
              <a:t> criteria for MA to test specificity of criteria</a:t>
            </a:r>
          </a:p>
          <a:p>
            <a:pPr lvl="1"/>
            <a:r>
              <a:rPr lang="en-GB" dirty="0"/>
              <a:t>sensitivity tested in 1157 patients from previous publication diagnosed with MA according to previous version of ICHD</a:t>
            </a:r>
          </a:p>
          <a:p>
            <a:r>
              <a:rPr lang="en-GB" dirty="0"/>
              <a:t>all versions provided high specificity &amp; sensitivity if the criterion a previous identical attack was met – what about for a first ever attack?</a:t>
            </a:r>
          </a:p>
        </p:txBody>
      </p:sp>
    </p:spTree>
    <p:extLst>
      <p:ext uri="{BB962C8B-B14F-4D97-AF65-F5344CB8AC3E}">
        <p14:creationId xmlns:p14="http://schemas.microsoft.com/office/powerpoint/2010/main" val="2450934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75020-83D1-4C25-BEB0-064584502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Can we use ICHD-3 for TIA vs migraine?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DCA277-8214-432E-80D8-3D5C803F4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415" y="2051561"/>
            <a:ext cx="4222807" cy="36189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2CC31C-78F0-4C73-B534-2016D00B6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926" y="3249809"/>
            <a:ext cx="3952200" cy="258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11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75020-83D1-4C25-BEB0-064584502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Can we use ICHD-3 for TIA vs migraine?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2CC31C-78F0-4C73-B534-2016D00B6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235" y="2075917"/>
            <a:ext cx="5918820" cy="386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02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09A3E-E0ED-4B4F-B7C6-919C6B5F0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D2DD9-51CD-42EE-955E-5DD81BF03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Migraine is a common TIA/stroke mimic</a:t>
            </a:r>
          </a:p>
          <a:p>
            <a:r>
              <a:rPr lang="en-GB" dirty="0"/>
              <a:t>Migraine aura typically consists of a combination of positive and negative symptoms</a:t>
            </a:r>
          </a:p>
          <a:p>
            <a:r>
              <a:rPr lang="en-GB" dirty="0"/>
              <a:t>The presence of positive symptoms and evolution of symptoms over time strongly suggest migraine rather than TIA</a:t>
            </a:r>
          </a:p>
        </p:txBody>
      </p:sp>
    </p:spTree>
    <p:extLst>
      <p:ext uri="{BB962C8B-B14F-4D97-AF65-F5344CB8AC3E}">
        <p14:creationId xmlns:p14="http://schemas.microsoft.com/office/powerpoint/2010/main" val="1325782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7D8E5-4106-4198-A16B-5B99529D7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FE54E-46C5-49A5-8E4B-ADB62BE11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 appreciate how common migraine is as a TIA mimic</a:t>
            </a:r>
          </a:p>
          <a:p>
            <a:r>
              <a:rPr lang="en-GB" dirty="0"/>
              <a:t>To understand the physiological and clinical characteristics of migraine aura</a:t>
            </a:r>
          </a:p>
          <a:p>
            <a:r>
              <a:rPr lang="en-GB" dirty="0"/>
              <a:t>To understand which clinical characteristics of migraine aura are most useful in distinguishing migraine from TIA</a:t>
            </a:r>
          </a:p>
        </p:txBody>
      </p:sp>
    </p:spTree>
    <p:extLst>
      <p:ext uri="{BB962C8B-B14F-4D97-AF65-F5344CB8AC3E}">
        <p14:creationId xmlns:p14="http://schemas.microsoft.com/office/powerpoint/2010/main" val="2138481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3A6FF-790F-4278-B9A8-BB639E077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common is this problem?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BE262-53BC-4C97-9B7D-0A604D5F6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476321"/>
          </a:xfrm>
        </p:spPr>
        <p:txBody>
          <a:bodyPr/>
          <a:lstStyle/>
          <a:p>
            <a:r>
              <a:rPr lang="en-GB" dirty="0"/>
              <a:t>Swiss study, published 2011 (</a:t>
            </a:r>
            <a:r>
              <a:rPr lang="en-GB" i="1" dirty="0" err="1"/>
              <a:t>Cerebrovasc</a:t>
            </a:r>
            <a:r>
              <a:rPr lang="en-GB" i="1" dirty="0"/>
              <a:t> Dis </a:t>
            </a:r>
            <a:r>
              <a:rPr lang="en-GB" dirty="0"/>
              <a:t>32:57)</a:t>
            </a:r>
          </a:p>
          <a:p>
            <a:pPr lvl="1"/>
            <a:r>
              <a:rPr lang="en-GB" dirty="0"/>
              <a:t>Prospective study of patients presenting to ED with ?TIA</a:t>
            </a:r>
          </a:p>
          <a:p>
            <a:pPr lvl="1"/>
            <a:r>
              <a:rPr lang="en-GB" dirty="0"/>
              <a:t>55/303 (18.2%) had TIA mimics</a:t>
            </a:r>
          </a:p>
          <a:p>
            <a:pPr lvl="1"/>
            <a:r>
              <a:rPr lang="en-GB" dirty="0"/>
              <a:t>13/55 (23/6%) had migraine (26 had seizure)</a:t>
            </a:r>
          </a:p>
          <a:p>
            <a:r>
              <a:rPr lang="en-GB" dirty="0">
                <a:solidFill>
                  <a:schemeClr val="tx1"/>
                </a:solidFill>
              </a:rPr>
              <a:t>Alberta Comprehensive Stroke </a:t>
            </a:r>
            <a:r>
              <a:rPr lang="en-GB" dirty="0" err="1">
                <a:solidFill>
                  <a:schemeClr val="tx1"/>
                </a:solidFill>
              </a:rPr>
              <a:t>Center</a:t>
            </a:r>
            <a:r>
              <a:rPr lang="en-GB" dirty="0">
                <a:solidFill>
                  <a:schemeClr val="tx1"/>
                </a:solidFill>
              </a:rPr>
              <a:t> 16 month review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405/950 patients </a:t>
            </a:r>
            <a:r>
              <a:rPr lang="en-GB" b="1" dirty="0">
                <a:solidFill>
                  <a:schemeClr val="tx1"/>
                </a:solidFill>
              </a:rPr>
              <a:t>(42.6%)</a:t>
            </a:r>
            <a:r>
              <a:rPr lang="en-GB" dirty="0">
                <a:solidFill>
                  <a:schemeClr val="tx1"/>
                </a:solidFill>
              </a:rPr>
              <a:t> NOT stroke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223 </a:t>
            </a:r>
            <a:r>
              <a:rPr lang="en-GB" b="1" dirty="0">
                <a:solidFill>
                  <a:schemeClr val="tx1"/>
                </a:solidFill>
              </a:rPr>
              <a:t>(55.1%) </a:t>
            </a:r>
            <a:r>
              <a:rPr lang="en-GB" dirty="0">
                <a:solidFill>
                  <a:schemeClr val="tx1"/>
                </a:solidFill>
              </a:rPr>
              <a:t>neurological mimics, of which 18.8% had migraine</a:t>
            </a:r>
          </a:p>
          <a:p>
            <a:r>
              <a:rPr lang="en-GB" dirty="0">
                <a:solidFill>
                  <a:schemeClr val="tx1"/>
                </a:solidFill>
              </a:rPr>
              <a:t>SITS Stroke Thrombolysis Register 2003-17 (</a:t>
            </a:r>
            <a:r>
              <a:rPr lang="en-GB" i="1" dirty="0">
                <a:solidFill>
                  <a:schemeClr val="tx1"/>
                </a:solidFill>
              </a:rPr>
              <a:t>Eur J </a:t>
            </a:r>
            <a:r>
              <a:rPr lang="en-GB" i="1" dirty="0" err="1">
                <a:solidFill>
                  <a:schemeClr val="tx1"/>
                </a:solidFill>
              </a:rPr>
              <a:t>Neurol</a:t>
            </a:r>
            <a:r>
              <a:rPr lang="en-GB" i="1" dirty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chemeClr val="tx1"/>
                </a:solidFill>
              </a:rPr>
              <a:t>26:1091)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429/10436 </a:t>
            </a:r>
            <a:r>
              <a:rPr lang="en-GB" dirty="0" err="1">
                <a:solidFill>
                  <a:schemeClr val="tx1"/>
                </a:solidFill>
              </a:rPr>
              <a:t>thrombolysed</a:t>
            </a:r>
            <a:r>
              <a:rPr lang="en-GB" dirty="0">
                <a:solidFill>
                  <a:schemeClr val="tx1"/>
                </a:solidFill>
              </a:rPr>
              <a:t> patients (4.1%) had mimics, of which 17.5% had migraine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1605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24C5ED-1EB6-4F6F-A8DE-61115CE21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common is this problem?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698DED-724E-4C58-B01E-79F59A5B2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 s</a:t>
            </a:r>
            <a:r>
              <a:rPr lang="en-GB" sz="2800" dirty="0"/>
              <a:t>ystematic review of papers from 1996-2015, published in </a:t>
            </a:r>
            <a:r>
              <a:rPr lang="en-GB" sz="2800" i="1" dirty="0"/>
              <a:t>Cephalalgia </a:t>
            </a:r>
            <a:r>
              <a:rPr lang="en-GB" sz="2800" dirty="0"/>
              <a:t>in 2018 (38:2068)</a:t>
            </a:r>
            <a:r>
              <a:rPr lang="en-GB" dirty="0"/>
              <a:t> concluded that m</a:t>
            </a:r>
            <a:r>
              <a:rPr lang="en-GB" sz="2800" dirty="0"/>
              <a:t>igraine with aura is responsible for 1.79% (CI 95% 0.82-3.79%) of all emergency Stroke Unit evaluations.</a:t>
            </a:r>
          </a:p>
          <a:p>
            <a:pPr lvl="1"/>
            <a:r>
              <a:rPr lang="en-GB" dirty="0"/>
              <a:t>it represents 12.24% (CI 95% 6.34-22.31%) of stroke mimics in the group not treated with systemic thrombolysis.</a:t>
            </a:r>
          </a:p>
          <a:p>
            <a:pPr lvl="1"/>
            <a:r>
              <a:rPr lang="en-GB" dirty="0"/>
              <a:t>6.65% (CI 95% 4.32-9.78%) of systemic thrombolysis administrations are performed in patients without an acute ischemic stroke.</a:t>
            </a:r>
          </a:p>
          <a:p>
            <a:pPr lvl="1"/>
            <a:r>
              <a:rPr lang="en-GB" dirty="0"/>
              <a:t>migraine with aura is responsible for 17.91% of these (CI 95% 13.29-23.71%).</a:t>
            </a:r>
          </a:p>
          <a:p>
            <a:pPr lvl="1"/>
            <a:r>
              <a:rPr lang="en-GB" dirty="0"/>
              <a:t>the reported rate of adverse events seems extremely low (0.01%).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5395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FA836-6B0E-4447-988B-DD39F5CF7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Migraine: more than ‘just a headache’</a:t>
            </a:r>
          </a:p>
        </p:txBody>
      </p:sp>
      <p:pic>
        <p:nvPicPr>
          <p:cNvPr id="20483" name="Content Placeholder 3" descr="migraine_blau.gif">
            <a:extLst>
              <a:ext uri="{FF2B5EF4-FFF2-40B4-BE49-F238E27FC236}">
                <a16:creationId xmlns:a16="http://schemas.microsoft.com/office/drawing/2014/main" id="{382CF1CC-430E-4282-9192-F890D41EA573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4937" y="2062162"/>
            <a:ext cx="8633317" cy="4141787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9A50C-390F-45B0-979E-54F001213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Blau</a:t>
            </a:r>
            <a:r>
              <a:rPr lang="en-GB" dirty="0"/>
              <a:t> 2.0 					</a:t>
            </a:r>
            <a:r>
              <a:rPr lang="en-GB" sz="3200" dirty="0"/>
              <a:t>(Schulte &amp; May, 2016)</a:t>
            </a:r>
            <a:endParaRPr lang="en-GB" dirty="0"/>
          </a:p>
        </p:txBody>
      </p:sp>
      <p:pic>
        <p:nvPicPr>
          <p:cNvPr id="5" name="Picture 4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9B8890B8-AAC5-4EEF-B88E-C7AD020AC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598" y="1690688"/>
            <a:ext cx="6463258" cy="472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39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ura7airy">
            <a:extLst>
              <a:ext uri="{FF2B5EF4-FFF2-40B4-BE49-F238E27FC236}">
                <a16:creationId xmlns:a16="http://schemas.microsoft.com/office/drawing/2014/main" id="{27B79C12-7F1C-4824-A9D2-A0F1EA82A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37944"/>
            <a:ext cx="2927345" cy="4391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aura">
            <a:extLst>
              <a:ext uri="{FF2B5EF4-FFF2-40B4-BE49-F238E27FC236}">
                <a16:creationId xmlns:a16="http://schemas.microsoft.com/office/drawing/2014/main" id="{AEDADF6A-F34E-416B-949B-A63F22C27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03700" y="955952"/>
            <a:ext cx="3911600" cy="2185988"/>
          </a:xfrm>
          <a:prstGeom prst="rect">
            <a:avLst/>
          </a:prstGeom>
          <a:noFill/>
        </p:spPr>
      </p:pic>
      <p:pic>
        <p:nvPicPr>
          <p:cNvPr id="4" name="Picture 10" descr="aura11">
            <a:extLst>
              <a:ext uri="{FF2B5EF4-FFF2-40B4-BE49-F238E27FC236}">
                <a16:creationId xmlns:a16="http://schemas.microsoft.com/office/drawing/2014/main" id="{CE97D1D6-DC49-44C1-8CA2-3824E5404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79925" y="3732767"/>
            <a:ext cx="2749550" cy="2187575"/>
          </a:xfrm>
          <a:prstGeom prst="rect">
            <a:avLst/>
          </a:prstGeom>
          <a:noFill/>
        </p:spPr>
      </p:pic>
      <p:pic>
        <p:nvPicPr>
          <p:cNvPr id="5" name="Picture 13" descr="aura12">
            <a:extLst>
              <a:ext uri="{FF2B5EF4-FFF2-40B4-BE49-F238E27FC236}">
                <a16:creationId xmlns:a16="http://schemas.microsoft.com/office/drawing/2014/main" id="{59C63357-EE06-4B08-964D-4FB168A1E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3855" y="3909025"/>
            <a:ext cx="2917825" cy="2187575"/>
          </a:xfrm>
          <a:prstGeom prst="rect">
            <a:avLst/>
          </a:prstGeom>
          <a:noFill/>
        </p:spPr>
      </p:pic>
      <p:pic>
        <p:nvPicPr>
          <p:cNvPr id="6" name="Picture 11" descr="MA4.jpg">
            <a:extLst>
              <a:ext uri="{FF2B5EF4-FFF2-40B4-BE49-F238E27FC236}">
                <a16:creationId xmlns:a16="http://schemas.microsoft.com/office/drawing/2014/main" id="{637AA037-ED0E-48C4-97DB-DE71A8C9E9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853" y="642109"/>
            <a:ext cx="2255837" cy="288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0F85212-4105-4077-9CA0-9062B6234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Aura</a:t>
            </a:r>
          </a:p>
        </p:txBody>
      </p:sp>
    </p:spTree>
    <p:extLst>
      <p:ext uri="{BB962C8B-B14F-4D97-AF65-F5344CB8AC3E}">
        <p14:creationId xmlns:p14="http://schemas.microsoft.com/office/powerpoint/2010/main" val="2718461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BD13C-2E3B-4AA2-BF73-CC142E272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Aura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0A219-B19D-464E-BA4B-00B2ADD357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466173" cy="1603375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GB" altLang="en-US" dirty="0"/>
              <a:t>the American psychologist Karl Lashley studied his own visual aura meticulously – an example of classic ‘psychophysics’</a:t>
            </a:r>
          </a:p>
          <a:p>
            <a:pPr eaLnBrk="1" hangingPunct="1"/>
            <a:r>
              <a:rPr lang="en-GB" altLang="en-US" dirty="0"/>
              <a:t>in 1941 he postulated that a wave of inhibition, sometimes preceded by intense excitation, must propagate from his occipital pole at 3 mm/min</a:t>
            </a:r>
          </a:p>
          <a:p>
            <a:pPr eaLnBrk="1" hangingPunct="1"/>
            <a:endParaRPr lang="en-GB" altLang="en-US" dirty="0"/>
          </a:p>
          <a:p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01AE60-D677-4F25-AFF2-1CB8F356E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3563937"/>
            <a:ext cx="6316363" cy="2613026"/>
          </a:xfrm>
        </p:spPr>
        <p:txBody>
          <a:bodyPr>
            <a:normAutofit fontScale="92500" lnSpcReduction="10000"/>
          </a:bodyPr>
          <a:lstStyle/>
          <a:p>
            <a:r>
              <a:rPr lang="en-GB" altLang="en-US" dirty="0"/>
              <a:t>in 1959 the Canadian neurologist P M Milner hypothesised that aura might be due to cortical spreading depression, a physiological process first described by the Argentinian physiologist </a:t>
            </a:r>
            <a:r>
              <a:rPr lang="en-GB" altLang="en-US" dirty="0" err="1"/>
              <a:t>Aristedes</a:t>
            </a:r>
            <a:r>
              <a:rPr lang="en-GB" altLang="en-US" dirty="0"/>
              <a:t> </a:t>
            </a:r>
            <a:r>
              <a:rPr lang="en-GB" altLang="en-US" dirty="0" err="1"/>
              <a:t>Leão</a:t>
            </a:r>
            <a:r>
              <a:rPr lang="en-GB" altLang="en-US" dirty="0"/>
              <a:t> in 1944</a:t>
            </a:r>
          </a:p>
          <a:p>
            <a:endParaRPr lang="en-GB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FDB5555-3734-4C68-83D6-4E739AEBD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557" y="3604067"/>
            <a:ext cx="3976816" cy="300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512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F2C80-18CF-4630-8333-440B265B7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/>
              <a:t>Cortical spreading depression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7AC4A-D63E-4DA9-9F17-2270778D38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1788726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cortical spreading depression is an intense depolarising wave of neuronal and glial membranes that spreads slowly across the cortex</a:t>
            </a:r>
          </a:p>
          <a:p>
            <a:pPr lvl="1"/>
            <a:r>
              <a:rPr lang="en-GB" dirty="0"/>
              <a:t>accompanied by brief </a:t>
            </a:r>
            <a:r>
              <a:rPr lang="en-GB" dirty="0" err="1"/>
              <a:t>hyperperfusion</a:t>
            </a:r>
            <a:r>
              <a:rPr lang="en-GB" dirty="0"/>
              <a:t> that lasts 1-2 minutes, then depolarization and hypoperfusion that can last 1-2 hours (~20-30% reduction in CBF)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C11131-C15C-47DC-9B0A-2DB9B8863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3749288"/>
            <a:ext cx="5791201" cy="1975666"/>
          </a:xfrm>
        </p:spPr>
        <p:txBody>
          <a:bodyPr>
            <a:normAutofit lnSpcReduction="10000"/>
          </a:bodyPr>
          <a:lstStyle/>
          <a:p>
            <a:r>
              <a:rPr lang="en-GB" sz="2800" dirty="0"/>
              <a:t>CSD can be triggered experimentally by electrical or mechanical stimulation, hypoxia, ischaemia, embolism (air bubbles, cholesterol, crystals, endothelin)</a:t>
            </a:r>
          </a:p>
          <a:p>
            <a:endParaRPr lang="en-GB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AF58B8A-3C07-4D41-B971-4F0682D020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09"/>
          <a:stretch/>
        </p:blipFill>
        <p:spPr bwMode="auto">
          <a:xfrm>
            <a:off x="6932140" y="3429000"/>
            <a:ext cx="4421658" cy="302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1457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673</Words>
  <Application>Microsoft Office PowerPoint</Application>
  <PresentationFormat>Widescreen</PresentationFormat>
  <Paragraphs>53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Migraine as a TIA mimic</vt:lpstr>
      <vt:lpstr>Learning objectives</vt:lpstr>
      <vt:lpstr>How common is this problem?</vt:lpstr>
      <vt:lpstr>How common is this problem?</vt:lpstr>
      <vt:lpstr>Migraine: more than ‘just a headache’</vt:lpstr>
      <vt:lpstr>Blau 2.0      (Schulte &amp; May, 2016)</vt:lpstr>
      <vt:lpstr>Aura</vt:lpstr>
      <vt:lpstr>Aura</vt:lpstr>
      <vt:lpstr>Cortical spreading depression</vt:lpstr>
      <vt:lpstr>Cortical spreading depression</vt:lpstr>
      <vt:lpstr>How do we diagnose migraine with aura?</vt:lpstr>
      <vt:lpstr>ICHD-3 diagnostic criteria for MO &amp; MA</vt:lpstr>
      <vt:lpstr>ICHD-3 criteria for migraine with brainstem aura (‘basilar’) &amp; hemiplegic migraine</vt:lpstr>
      <vt:lpstr>How can we distinguish migraine from TIA?</vt:lpstr>
      <vt:lpstr>Can we use ICHD-3 for TIA vs migraine?</vt:lpstr>
      <vt:lpstr>Can we use ICHD-3 for TIA vs migraine?</vt:lpstr>
      <vt:lpstr>Can we use ICHD-3 for TIA vs migraine?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Migraine as a TIA mimic</dc:title>
  <dc:creator>WEATHERALL, Mark (BUCKINGHAMSHIRE HEALTHCARE NHS TRUST)</dc:creator>
  <cp:lastModifiedBy>WEATHERALL, Mark (BUCKINGHAMSHIRE HEALTHCARE NHS TRUST)</cp:lastModifiedBy>
  <cp:revision>4</cp:revision>
  <dcterms:created xsi:type="dcterms:W3CDTF">2020-11-27T07:44:43Z</dcterms:created>
  <dcterms:modified xsi:type="dcterms:W3CDTF">2020-11-27T11:13:00Z</dcterms:modified>
</cp:coreProperties>
</file>